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month on one page, October 2026.
The latest: Agents become the main readers; Answers come with ads; Disclosure becomes a legal duty.
Shifts and momentum: Discovery is moving into answers and agents (Building); Fame and distinctiveness are compounding (Early); AI is becoming a running cost to manage (Building); Value is moving to judgement and proof (Building); Organisations are lagging the tools (Early).
Evidence and sources for every line are on the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shift in focus: Discovery is moving into answers and agents (Building).
More of the journey from question to purchase now happens inside AI tools: an answer instead of a results page, an ad inside that answer, an agent that compares and checks out, a hotel booked without a visit to the hotel's own site.
Each step removes a visit to the brand's site, and with it some of the data and the chance to persuade. What a brand publishes about itself, and how literally it can be read, does more of the work. Much of this is US-first, which gives UK brands time to prepare.
What it asks of marketing teams: Treat product data, pricing, policies and documentation as marketing material. Track whether and how AI tools describe and recommend you, alongside search rankings.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952500"/>
            <a:ext cx="825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Wayfinder, October 2026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0477500" y="1181100"/>
            <a:ext cx="139700" cy="139700"/>
          </a:xfrm>
          <a:prstGeom prst="rect">
            <a:avLst/>
          </a:prstGeom>
          <a:solidFill>
            <a:srgbClr val="4F86B8"/>
          </a:solidFill>
          <a:ln w="12700">
            <a:solidFill>
              <a:srgbClr val="4F86B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68000" y="1181100"/>
            <a:ext cx="139700" cy="139700"/>
          </a:xfrm>
          <a:prstGeom prst="rect">
            <a:avLst/>
          </a:prstGeom>
          <a:solidFill>
            <a:srgbClr val="C75E73"/>
          </a:solidFill>
          <a:ln w="12700">
            <a:solidFill>
              <a:srgbClr val="C75E7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858500" y="1181100"/>
            <a:ext cx="139700" cy="139700"/>
          </a:xfrm>
          <a:prstGeom prst="rect">
            <a:avLst/>
          </a:prstGeom>
          <a:solidFill>
            <a:srgbClr val="B98E2E"/>
          </a:solidFill>
          <a:ln w="12700">
            <a:solidFill>
              <a:srgbClr val="B98E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049000" y="1181100"/>
            <a:ext cx="139700" cy="139700"/>
          </a:xfrm>
          <a:prstGeom prst="rect">
            <a:avLst/>
          </a:prstGeom>
          <a:solidFill>
            <a:srgbClr val="4E9E72"/>
          </a:solidFill>
          <a:ln w="12700">
            <a:solidFill>
              <a:srgbClr val="4E9E7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39500" y="1181100"/>
            <a:ext cx="139700" cy="139700"/>
          </a:xfrm>
          <a:prstGeom prst="rect">
            <a:avLst/>
          </a:prstGeom>
          <a:solidFill>
            <a:srgbClr val="7A68AE"/>
          </a:solidFill>
          <a:ln w="12700">
            <a:solidFill>
              <a:srgbClr val="7A68A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12800" y="1663700"/>
            <a:ext cx="10566400" cy="0"/>
          </a:xfrm>
          <a:prstGeom prst="line">
            <a:avLst/>
          </a:prstGeom>
          <a:noFill/>
          <a:ln w="12700">
            <a:solidFill>
              <a:srgbClr val="E6E4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12800" y="1905000"/>
            <a:ext cx="279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LATEST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12800" y="2197100"/>
            <a:ext cx="2794000" cy="0"/>
          </a:xfrm>
          <a:prstGeom prst="line">
            <a:avLst/>
          </a:prstGeom>
          <a:noFill/>
          <a:ln w="12700">
            <a:solidFill>
              <a:srgbClr val="1A1A1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2800" y="2286000"/>
            <a:ext cx="279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12800" y="2489200"/>
            <a:ext cx="2794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Mintlify estimates AI agents made 66% of the traffic to the documentation sites it hosts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2800" y="3276600"/>
            <a:ext cx="2794000" cy="0"/>
          </a:xfrm>
          <a:prstGeom prst="line">
            <a:avLst/>
          </a:prstGeom>
          <a:noFill/>
          <a:ln w="12700">
            <a:solidFill>
              <a:srgbClr val="E6E4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2800" y="3365500"/>
            <a:ext cx="279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August  ·  UK trial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12800" y="3568700"/>
            <a:ext cx="2794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ads reach a $1bn run rate and open self-serve in Europe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2800" y="4356100"/>
            <a:ext cx="2794000" cy="0"/>
          </a:xfrm>
          <a:prstGeom prst="line">
            <a:avLst/>
          </a:prstGeom>
          <a:noFill/>
          <a:ln w="12700">
            <a:solidFill>
              <a:srgbClr val="E6E4D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2800" y="4445000"/>
            <a:ext cx="279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August  ·  EU rule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12800" y="4648200"/>
            <a:ext cx="2794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 AI Act disclosure duties now apply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962400" y="1905000"/>
            <a:ext cx="4648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THINGS ARE MOVING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962400" y="2197100"/>
            <a:ext cx="4648200" cy="0"/>
          </a:xfrm>
          <a:prstGeom prst="line">
            <a:avLst/>
          </a:prstGeom>
          <a:noFill/>
          <a:ln w="12700">
            <a:solidFill>
              <a:srgbClr val="1A1A1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962400" y="2311400"/>
            <a:ext cx="4648200" cy="584200"/>
          </a:xfrm>
          <a:prstGeom prst="rect">
            <a:avLst/>
          </a:prstGeom>
          <a:solidFill>
            <a:srgbClr val="EFF4F9"/>
          </a:solidFill>
          <a:ln w="9525">
            <a:solidFill>
              <a:srgbClr val="D3E1E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962400" y="2311400"/>
            <a:ext cx="50800" cy="584200"/>
          </a:xfrm>
          <a:prstGeom prst="rect">
            <a:avLst/>
          </a:prstGeom>
          <a:solidFill>
            <a:srgbClr val="4F86B8"/>
          </a:solidFill>
          <a:ln w="12700">
            <a:solidFill>
              <a:srgbClr val="4F86B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140200" y="2311400"/>
            <a:ext cx="3378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 is moving into answers and agents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531100" y="2311400"/>
            <a:ext cx="9525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962400" y="2971800"/>
            <a:ext cx="4648200" cy="584200"/>
          </a:xfrm>
          <a:prstGeom prst="rect">
            <a:avLst/>
          </a:prstGeom>
          <a:solidFill>
            <a:srgbClr val="FAF1F2"/>
          </a:solidFill>
          <a:ln w="9525">
            <a:solidFill>
              <a:srgbClr val="F1D7D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62400" y="2971800"/>
            <a:ext cx="50800" cy="584200"/>
          </a:xfrm>
          <a:prstGeom prst="rect">
            <a:avLst/>
          </a:prstGeom>
          <a:solidFill>
            <a:srgbClr val="C75E73"/>
          </a:solidFill>
          <a:ln w="12700">
            <a:solidFill>
              <a:srgbClr val="C75E7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140200" y="2971800"/>
            <a:ext cx="3378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and distinctiveness are compounding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531100" y="2971800"/>
            <a:ext cx="9525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3962400" y="3632200"/>
            <a:ext cx="4648200" cy="584200"/>
          </a:xfrm>
          <a:prstGeom prst="rect">
            <a:avLst/>
          </a:prstGeom>
          <a:solidFill>
            <a:srgbClr val="F9F5EC"/>
          </a:solidFill>
          <a:ln w="9525">
            <a:solidFill>
              <a:srgbClr val="EEE3C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962400" y="3632200"/>
            <a:ext cx="50800" cy="584200"/>
          </a:xfrm>
          <a:prstGeom prst="rect">
            <a:avLst/>
          </a:prstGeom>
          <a:solidFill>
            <a:srgbClr val="B98E2E"/>
          </a:solidFill>
          <a:ln w="12700">
            <a:solidFill>
              <a:srgbClr val="B98E2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140200" y="3632200"/>
            <a:ext cx="3378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is becoming a running cost to manage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7531100" y="3632200"/>
            <a:ext cx="9525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3962400" y="4292600"/>
            <a:ext cx="4648200" cy="584200"/>
          </a:xfrm>
          <a:prstGeom prst="rect">
            <a:avLst/>
          </a:prstGeom>
          <a:solidFill>
            <a:srgbClr val="EFF6F2"/>
          </a:solidFill>
          <a:ln w="9525">
            <a:solidFill>
              <a:srgbClr val="D3E7D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962400" y="4292600"/>
            <a:ext cx="50800" cy="584200"/>
          </a:xfrm>
          <a:prstGeom prst="rect">
            <a:avLst/>
          </a:prstGeom>
          <a:solidFill>
            <a:srgbClr val="4E9E72"/>
          </a:solidFill>
          <a:ln w="12700">
            <a:solidFill>
              <a:srgbClr val="4E9E7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140200" y="4292600"/>
            <a:ext cx="3378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is moving to judgement and proof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7531100" y="4292600"/>
            <a:ext cx="9525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3962400" y="4953000"/>
            <a:ext cx="4648200" cy="584200"/>
          </a:xfrm>
          <a:prstGeom prst="rect">
            <a:avLst/>
          </a:prstGeom>
          <a:solidFill>
            <a:srgbClr val="F3F1F8"/>
          </a:solidFill>
          <a:ln w="9525">
            <a:solidFill>
              <a:srgbClr val="DED9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962400" y="4953000"/>
            <a:ext cx="50800" cy="584200"/>
          </a:xfrm>
          <a:prstGeom prst="rect">
            <a:avLst/>
          </a:prstGeom>
          <a:solidFill>
            <a:srgbClr val="7A68AE"/>
          </a:solidFill>
          <a:ln w="12700">
            <a:solidFill>
              <a:srgbClr val="7A68A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140200" y="4953000"/>
            <a:ext cx="33782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Organisations are lagging the tools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7531100" y="4953000"/>
            <a:ext cx="9525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8966200" y="1905000"/>
            <a:ext cx="241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THIS MONTH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8966200" y="2197100"/>
            <a:ext cx="2413000" cy="2540000"/>
          </a:xfrm>
          <a:prstGeom prst="rect">
            <a:avLst/>
          </a:prstGeom>
          <a:solidFill>
            <a:srgbClr val="F1F5F9"/>
          </a:solidFill>
          <a:ln w="9525">
            <a:solidFill>
              <a:srgbClr val="CADBEA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66200" y="2197100"/>
            <a:ext cx="2413000" cy="38100"/>
          </a:xfrm>
          <a:prstGeom prst="rect">
            <a:avLst/>
          </a:prstGeom>
          <a:solidFill>
            <a:srgbClr val="4F86B8"/>
          </a:solidFill>
          <a:ln w="12700">
            <a:solidFill>
              <a:srgbClr val="4F86B8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9144000" y="2413000"/>
            <a:ext cx="2057400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ChatGPT, Gemini and Copilot the three questions a customer in your category asks most. Note whether you appear, whether what they say is accurate, and which competitors and sources come up. Run the same questions again next month.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812800" y="63500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Wayfinder: The AI in Marketing Map  ·  Tey Bannerman  ·  The full map, sources and past months: wayfinder.teybannerman.com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749300"/>
            <a:ext cx="355600" cy="38100"/>
          </a:xfrm>
          <a:prstGeom prst="rect">
            <a:avLst/>
          </a:prstGeom>
          <a:solidFill>
            <a:srgbClr val="4F86B8"/>
          </a:solidFill>
          <a:ln w="12700">
            <a:solidFill>
              <a:srgbClr val="4F86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70000" y="660400"/>
            <a:ext cx="508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SHIFT TO WATCH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12800" y="1016000"/>
            <a:ext cx="5588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 is moving into answers and agents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12800" y="3048000"/>
            <a:ext cx="55880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of the journey from question to purchase now happens inside AI tools: an answer instead of a results page, an ad inside that answer, an agent that compares and checks out, a hotel booked without a visit to the hotel's own site.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12800" y="4699000"/>
            <a:ext cx="5588000" cy="1333500"/>
          </a:xfrm>
          <a:prstGeom prst="rect">
            <a:avLst/>
          </a:prstGeom>
          <a:solidFill>
            <a:srgbClr val="F1F5F9"/>
          </a:solidFill>
          <a:ln w="9525">
            <a:solidFill>
              <a:srgbClr val="CADB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2800" y="4699000"/>
            <a:ext cx="50800" cy="1333500"/>
          </a:xfrm>
          <a:prstGeom prst="rect">
            <a:avLst/>
          </a:prstGeom>
          <a:solidFill>
            <a:srgbClr val="4F86B8"/>
          </a:solidFill>
          <a:ln w="12700">
            <a:solidFill>
              <a:srgbClr val="4F86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41400" y="4864100"/>
            <a:ext cx="508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YOUR TEAM ON MONDAY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41400" y="5118100"/>
            <a:ext cx="5143500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an AI tool say about us when a customer asks, and who is responsible for it being right?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010400" y="660400"/>
            <a:ext cx="436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ADDS UP TO IT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010400" y="952500"/>
            <a:ext cx="4368800" cy="0"/>
          </a:xfrm>
          <a:prstGeom prst="line">
            <a:avLst/>
          </a:prstGeom>
          <a:noFill/>
          <a:ln w="12700">
            <a:solidFill>
              <a:srgbClr val="1A1A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010400" y="1054100"/>
            <a:ext cx="436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Earlier  ·  Live in UK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010400" y="1270000"/>
            <a:ext cx="4368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click has been redefined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010400" y="1943100"/>
            <a:ext cx="4368800" cy="0"/>
          </a:xfrm>
          <a:prstGeom prst="line">
            <a:avLst/>
          </a:prstGeom>
          <a:noFill/>
          <a:ln w="12700">
            <a:solidFill>
              <a:srgbClr val="E6E4D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010400" y="2044700"/>
            <a:ext cx="436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January  ·  US only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010400" y="2260600"/>
            <a:ext cx="4368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agents get a way to buy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010400" y="2933700"/>
            <a:ext cx="4368800" cy="0"/>
          </a:xfrm>
          <a:prstGeom prst="line">
            <a:avLst/>
          </a:prstGeom>
          <a:noFill/>
          <a:ln w="12700">
            <a:solidFill>
              <a:srgbClr val="E6E4D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010400" y="3035300"/>
            <a:ext cx="436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February  ·  UK trial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010400" y="3251200"/>
            <a:ext cx="4368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ads reach a $1bn run rate and open self-serve in Europe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010400" y="3924300"/>
            <a:ext cx="4368800" cy="0"/>
          </a:xfrm>
          <a:prstGeom prst="line">
            <a:avLst/>
          </a:prstGeom>
          <a:noFill/>
          <a:ln w="12700">
            <a:solidFill>
              <a:srgbClr val="E6E4D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010400" y="4025900"/>
            <a:ext cx="436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August  ·  US only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010400" y="4241800"/>
            <a:ext cx="4368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Hotels become bookable inside AI search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7010400" y="4914900"/>
            <a:ext cx="4368800" cy="0"/>
          </a:xfrm>
          <a:prstGeom prst="line">
            <a:avLst/>
          </a:prstGeom>
          <a:noFill/>
          <a:ln w="12700">
            <a:solidFill>
              <a:srgbClr val="E6E4D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010400" y="5016500"/>
            <a:ext cx="4368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010400" y="5232400"/>
            <a:ext cx="4368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Mintlify estimates AI agents made 66% of the traffic to the documentation sites it hosts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812800" y="63500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E6E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Wayfinder: The AI in Marketing Map  ·  Tey Bannerman  ·  The full map, sources and past months: wayfinder.teybannerman.com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Wayfinder: The AI in Marketing Map, October 2026</dc:title>
  <dc:subject>PptxGenJS Presentation</dc:subject>
  <dc:creator>Tey Bannerman</dc:creator>
  <cp:lastModifiedBy>Tey Bannerman</cp:lastModifiedBy>
  <cp:revision>1</cp:revision>
  <dcterms:created xsi:type="dcterms:W3CDTF">2026-10-16T19:43:21Z</dcterms:created>
  <dcterms:modified xsi:type="dcterms:W3CDTF">2026-10-16T19:43:21Z</dcterms:modified>
</cp:coreProperties>
</file>